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6" r:id="rId2"/>
    <p:sldId id="259" r:id="rId3"/>
    <p:sldId id="257" r:id="rId4"/>
    <p:sldId id="258" r:id="rId5"/>
    <p:sldId id="275" r:id="rId6"/>
    <p:sldId id="260" r:id="rId7"/>
    <p:sldId id="261" r:id="rId8"/>
    <p:sldId id="262" r:id="rId9"/>
    <p:sldId id="263" r:id="rId10"/>
    <p:sldId id="271" r:id="rId11"/>
    <p:sldId id="264" r:id="rId12"/>
    <p:sldId id="265" r:id="rId13"/>
    <p:sldId id="272" r:id="rId14"/>
    <p:sldId id="266" r:id="rId15"/>
    <p:sldId id="273" r:id="rId16"/>
    <p:sldId id="267" r:id="rId17"/>
    <p:sldId id="274" r:id="rId18"/>
    <p:sldId id="268"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28"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C527A03-36A0-468B-906C-4C18FDD90107}" type="datetimeFigureOut">
              <a:rPr lang="en-US" smtClean="0"/>
              <a:t>10/14/2011</a:t>
            </a:fld>
            <a:endParaRPr lang="en-US"/>
          </a:p>
        </p:txBody>
      </p:sp>
      <p:sp>
        <p:nvSpPr>
          <p:cNvPr id="17" name="Slide Number Placeholder 16"/>
          <p:cNvSpPr>
            <a:spLocks noGrp="1"/>
          </p:cNvSpPr>
          <p:nvPr>
            <p:ph type="sldNum" sz="quarter" idx="11"/>
          </p:nvPr>
        </p:nvSpPr>
        <p:spPr/>
        <p:txBody>
          <a:bodyPr/>
          <a:lstStyle/>
          <a:p>
            <a:fld id="{8EB7AF78-F1A5-4E01-BE06-5ABCCC303F6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27A03-36A0-468B-906C-4C18FDD90107}"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7AF78-F1A5-4E01-BE06-5ABCCC303F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27A03-36A0-468B-906C-4C18FDD90107}" type="datetimeFigureOut">
              <a:rPr lang="en-US" smtClean="0"/>
              <a:t>10/14/2011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7AF78-F1A5-4E01-BE06-5ABCCC303F6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C527A03-36A0-468B-906C-4C18FDD90107}" type="datetimeFigureOut">
              <a:rPr lang="en-US" smtClean="0"/>
              <a:t>10/14/2011</a:t>
            </a:fld>
            <a:endParaRPr lang="en-US"/>
          </a:p>
        </p:txBody>
      </p:sp>
      <p:sp>
        <p:nvSpPr>
          <p:cNvPr id="12" name="Slide Number Placeholder 11"/>
          <p:cNvSpPr>
            <a:spLocks noGrp="1"/>
          </p:cNvSpPr>
          <p:nvPr>
            <p:ph type="sldNum" sz="quarter" idx="15"/>
          </p:nvPr>
        </p:nvSpPr>
        <p:spPr/>
        <p:txBody>
          <a:bodyPr/>
          <a:lstStyle/>
          <a:p>
            <a:fld id="{8EB7AF78-F1A5-4E01-BE06-5ABCCC303F6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C527A03-36A0-468B-906C-4C18FDD90107}" type="datetimeFigureOut">
              <a:rPr lang="en-US" smtClean="0"/>
              <a:t>10/14/2011</a:t>
            </a:fld>
            <a:endParaRPr lang="en-US"/>
          </a:p>
        </p:txBody>
      </p:sp>
      <p:sp>
        <p:nvSpPr>
          <p:cNvPr id="14" name="Slide Number Placeholder 13"/>
          <p:cNvSpPr>
            <a:spLocks noGrp="1"/>
          </p:cNvSpPr>
          <p:nvPr>
            <p:ph type="sldNum" sz="quarter" idx="11"/>
          </p:nvPr>
        </p:nvSpPr>
        <p:spPr/>
        <p:txBody>
          <a:bodyPr/>
          <a:lstStyle/>
          <a:p>
            <a:fld id="{8EB7AF78-F1A5-4E01-BE06-5ABCCC303F6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C527A03-36A0-468B-906C-4C18FDD90107}" type="datetimeFigureOut">
              <a:rPr lang="en-US" smtClean="0"/>
              <a:t>10/14/2011</a:t>
            </a:fld>
            <a:endParaRPr lang="en-US"/>
          </a:p>
        </p:txBody>
      </p:sp>
      <p:sp>
        <p:nvSpPr>
          <p:cNvPr id="12" name="Slide Number Placeholder 11"/>
          <p:cNvSpPr>
            <a:spLocks noGrp="1"/>
          </p:cNvSpPr>
          <p:nvPr>
            <p:ph type="sldNum" sz="quarter" idx="16"/>
          </p:nvPr>
        </p:nvSpPr>
        <p:spPr/>
        <p:txBody>
          <a:bodyPr/>
          <a:lstStyle/>
          <a:p>
            <a:fld id="{8EB7AF78-F1A5-4E01-BE06-5ABCCC303F6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C527A03-36A0-468B-906C-4C18FDD90107}" type="datetimeFigureOut">
              <a:rPr lang="en-US" smtClean="0"/>
              <a:t>10/14/2011</a:t>
            </a:fld>
            <a:endParaRPr lang="en-US"/>
          </a:p>
        </p:txBody>
      </p:sp>
      <p:sp>
        <p:nvSpPr>
          <p:cNvPr id="12" name="Slide Number Placeholder 11"/>
          <p:cNvSpPr>
            <a:spLocks noGrp="1"/>
          </p:cNvSpPr>
          <p:nvPr>
            <p:ph type="sldNum" sz="quarter" idx="17"/>
          </p:nvPr>
        </p:nvSpPr>
        <p:spPr/>
        <p:txBody>
          <a:bodyPr/>
          <a:lstStyle/>
          <a:p>
            <a:fld id="{8EB7AF78-F1A5-4E01-BE06-5ABCCC303F6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C527A03-36A0-468B-906C-4C18FDD90107}" type="datetimeFigureOut">
              <a:rPr lang="en-US" smtClean="0"/>
              <a:t>10/14/2011</a:t>
            </a:fld>
            <a:endParaRPr lang="en-US"/>
          </a:p>
        </p:txBody>
      </p:sp>
      <p:sp>
        <p:nvSpPr>
          <p:cNvPr id="16" name="Slide Number Placeholder 15"/>
          <p:cNvSpPr>
            <a:spLocks noGrp="1"/>
          </p:cNvSpPr>
          <p:nvPr>
            <p:ph type="sldNum" sz="quarter" idx="11"/>
          </p:nvPr>
        </p:nvSpPr>
        <p:spPr/>
        <p:txBody>
          <a:bodyPr/>
          <a:lstStyle/>
          <a:p>
            <a:fld id="{8EB7AF78-F1A5-4E01-BE06-5ABCCC303F6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C527A03-36A0-468B-906C-4C18FDD90107}" type="datetimeFigureOut">
              <a:rPr lang="en-US" smtClean="0"/>
              <a:t>10/14/2011</a:t>
            </a:fld>
            <a:endParaRPr lang="en-US"/>
          </a:p>
        </p:txBody>
      </p:sp>
      <p:sp>
        <p:nvSpPr>
          <p:cNvPr id="8" name="Slide Number Placeholder 7"/>
          <p:cNvSpPr>
            <a:spLocks noGrp="1"/>
          </p:cNvSpPr>
          <p:nvPr>
            <p:ph type="sldNum" sz="quarter" idx="11"/>
          </p:nvPr>
        </p:nvSpPr>
        <p:spPr/>
        <p:txBody>
          <a:bodyPr/>
          <a:lstStyle/>
          <a:p>
            <a:fld id="{8EB7AF78-F1A5-4E01-BE06-5ABCCC303F6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C527A03-36A0-468B-906C-4C18FDD90107}" type="datetimeFigureOut">
              <a:rPr lang="en-US" smtClean="0"/>
              <a:t>10/14/2011</a:t>
            </a:fld>
            <a:endParaRPr lang="en-US"/>
          </a:p>
        </p:txBody>
      </p:sp>
      <p:sp>
        <p:nvSpPr>
          <p:cNvPr id="19" name="Slide Number Placeholder 18"/>
          <p:cNvSpPr>
            <a:spLocks noGrp="1"/>
          </p:cNvSpPr>
          <p:nvPr>
            <p:ph type="sldNum" sz="quarter" idx="16"/>
          </p:nvPr>
        </p:nvSpPr>
        <p:spPr/>
        <p:txBody>
          <a:bodyPr/>
          <a:lstStyle/>
          <a:p>
            <a:fld id="{8EB7AF78-F1A5-4E01-BE06-5ABCCC303F6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8C527A03-36A0-468B-906C-4C18FDD90107}" type="datetimeFigureOut">
              <a:rPr lang="en-US" smtClean="0"/>
              <a:t>10/14/2011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8EB7AF78-F1A5-4E01-BE06-5ABCCC303F6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C527A03-36A0-468B-906C-4C18FDD90107}" type="datetimeFigureOut">
              <a:rPr lang="en-US" smtClean="0"/>
              <a:t>10/14/2011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8EB7AF78-F1A5-4E01-BE06-5ABCCC303F6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7239000" cy="1143000"/>
          </a:xfrm>
        </p:spPr>
        <p:txBody>
          <a:bodyPr>
            <a:normAutofit/>
          </a:bodyPr>
          <a:lstStyle/>
          <a:p>
            <a:r>
              <a:rPr lang="en-US" sz="3600" dirty="0"/>
              <a:t>DIGITAL JEWELLERY</a:t>
            </a:r>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57400" y="2362200"/>
            <a:ext cx="4724400" cy="3886200"/>
          </a:xfrm>
        </p:spPr>
      </p:pic>
    </p:spTree>
    <p:extLst>
      <p:ext uri="{BB962C8B-B14F-4D97-AF65-F5344CB8AC3E}">
        <p14:creationId xmlns:p14="http://schemas.microsoft.com/office/powerpoint/2010/main" val="37725447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981200" y="2438400"/>
            <a:ext cx="548639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2800" dirty="0" smtClean="0"/>
              <a:t>IBM‘s MAGIC DECODER RINGS</a:t>
            </a:r>
            <a:endParaRPr lang="en-US" sz="2800" dirty="0"/>
          </a:p>
        </p:txBody>
      </p:sp>
    </p:spTree>
    <p:extLst>
      <p:ext uri="{BB962C8B-B14F-4D97-AF65-F5344CB8AC3E}">
        <p14:creationId xmlns:p14="http://schemas.microsoft.com/office/powerpoint/2010/main" val="158729670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endParaRPr lang="en-US" dirty="0" smtClean="0"/>
          </a:p>
          <a:p>
            <a:pPr marL="342900" indent="-342900" algn="l">
              <a:buClr>
                <a:srgbClr val="FF0000"/>
              </a:buClr>
              <a:buFont typeface="Arial" pitchFamily="34" charset="0"/>
              <a:buChar char="•"/>
            </a:pPr>
            <a:r>
              <a:rPr lang="en-US" sz="2400" dirty="0" smtClean="0"/>
              <a:t>The mouse-ring that IBM is developing will use the company's Track Point technology to wirelessly move the cursor on a computer-monitor display. (Track Point is the little button embedded in the keyboard of some laptops). </a:t>
            </a:r>
          </a:p>
          <a:p>
            <a:pPr marL="342900" indent="-342900" algn="l">
              <a:buClr>
                <a:srgbClr val="FF0000"/>
              </a:buClr>
              <a:buFont typeface="Arial" pitchFamily="34" charset="0"/>
              <a:buChar char="•"/>
            </a:pPr>
            <a:r>
              <a:rPr lang="en-US" sz="2400" dirty="0" smtClean="0"/>
              <a:t>IBM Researchers have transferred TrackPoint technology to a ring, which looks something like a black-pearl ring. </a:t>
            </a:r>
          </a:p>
          <a:p>
            <a:pPr marL="342900" indent="-342900" algn="l">
              <a:buClr>
                <a:srgbClr val="FF0000"/>
              </a:buClr>
              <a:buFont typeface="Arial" pitchFamily="34" charset="0"/>
              <a:buChar char="•"/>
            </a:pPr>
            <a:r>
              <a:rPr lang="en-US" sz="2400" dirty="0" smtClean="0"/>
              <a:t>On top of the ring is a little black ball that users will swivel to move the cursor, in the same way that the TrackPoint button on a laptop is used.</a:t>
            </a:r>
            <a:endParaRPr lang="en-US" sz="2400" dirty="0"/>
          </a:p>
        </p:txBody>
      </p:sp>
      <p:sp>
        <p:nvSpPr>
          <p:cNvPr id="2" name="Title 1"/>
          <p:cNvSpPr>
            <a:spLocks noGrp="1"/>
          </p:cNvSpPr>
          <p:nvPr>
            <p:ph type="title"/>
          </p:nvPr>
        </p:nvSpPr>
        <p:spPr/>
        <p:txBody>
          <a:bodyPr>
            <a:noAutofit/>
          </a:bodyPr>
          <a:lstStyle/>
          <a:p>
            <a:r>
              <a:rPr lang="en-US" sz="2800" dirty="0" smtClean="0"/>
              <a:t>IBM‘s MAGIC DECODER RINGS</a:t>
            </a:r>
            <a:endParaRPr lang="en-US" sz="2800" dirty="0"/>
          </a:p>
        </p:txBody>
      </p:sp>
    </p:spTree>
    <p:extLst>
      <p:ext uri="{BB962C8B-B14F-4D97-AF65-F5344CB8AC3E}">
        <p14:creationId xmlns:p14="http://schemas.microsoft.com/office/powerpoint/2010/main" val="34146960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342900" indent="-342900" algn="l">
              <a:buClr>
                <a:srgbClr val="FF0000"/>
              </a:buClr>
              <a:buFont typeface="Arial" pitchFamily="34" charset="0"/>
              <a:buChar char="•"/>
            </a:pPr>
            <a:r>
              <a:rPr lang="en-US" sz="2400" dirty="0" smtClean="0"/>
              <a:t>This Track Point ring will be very valuable when monitors shrink to the size of watch face.</a:t>
            </a:r>
          </a:p>
          <a:p>
            <a:pPr marL="342900" indent="-342900" algn="l">
              <a:buClr>
                <a:srgbClr val="FF0000"/>
              </a:buClr>
              <a:buFont typeface="Arial" pitchFamily="34" charset="0"/>
              <a:buChar char="•"/>
            </a:pPr>
            <a:r>
              <a:rPr lang="en-US" sz="2400" dirty="0" smtClean="0"/>
              <a:t> In the coming age of ubiquitous computing, displays will no longer be tied to desktops or wall screens.</a:t>
            </a:r>
          </a:p>
          <a:p>
            <a:pPr marL="342900" indent="-342900" algn="l">
              <a:buClr>
                <a:srgbClr val="FF0000"/>
              </a:buClr>
              <a:buFont typeface="Arial" pitchFamily="34" charset="0"/>
              <a:buChar char="•"/>
            </a:pPr>
            <a:r>
              <a:rPr lang="en-US" sz="2400" dirty="0" smtClean="0"/>
              <a:t> Instead, you'll wear the display like a pair of sunglasses or a bracelet. </a:t>
            </a:r>
          </a:p>
          <a:p>
            <a:pPr marL="342900" indent="-342900" algn="l">
              <a:buClr>
                <a:srgbClr val="FF0000"/>
              </a:buClr>
              <a:buFont typeface="Arial" pitchFamily="34" charset="0"/>
              <a:buChar char="•"/>
            </a:pPr>
            <a:r>
              <a:rPr lang="en-US" sz="2400" dirty="0" smtClean="0"/>
              <a:t>Researchers are overcoming several obstacles facing these new wearable displays, the most important of which is the readability of information displayed on these tiny devices. </a:t>
            </a:r>
            <a:endParaRPr lang="en-US" sz="2400" dirty="0"/>
          </a:p>
        </p:txBody>
      </p:sp>
      <p:sp>
        <p:nvSpPr>
          <p:cNvPr id="2" name="Title 1"/>
          <p:cNvSpPr>
            <a:spLocks noGrp="1"/>
          </p:cNvSpPr>
          <p:nvPr>
            <p:ph type="title"/>
          </p:nvPr>
        </p:nvSpPr>
        <p:spPr/>
        <p:txBody>
          <a:bodyPr>
            <a:noAutofit/>
          </a:bodyPr>
          <a:lstStyle/>
          <a:p>
            <a:r>
              <a:rPr lang="en-US" sz="2800" dirty="0" smtClean="0"/>
              <a:t>IBM‘s MAGIC DECODER RINGS</a:t>
            </a:r>
            <a:endParaRPr lang="en-US" sz="2800" dirty="0"/>
          </a:p>
        </p:txBody>
      </p:sp>
    </p:spTree>
    <p:extLst>
      <p:ext uri="{BB962C8B-B14F-4D97-AF65-F5344CB8AC3E}">
        <p14:creationId xmlns:p14="http://schemas.microsoft.com/office/powerpoint/2010/main" val="148595284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676400" y="2286000"/>
            <a:ext cx="5943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2000" dirty="0" smtClean="0"/>
              <a:t>Prototype bracelet display developed by IBM</a:t>
            </a:r>
            <a:endParaRPr lang="en-US" sz="2000" dirty="0"/>
          </a:p>
        </p:txBody>
      </p:sp>
    </p:spTree>
    <p:extLst>
      <p:ext uri="{BB962C8B-B14F-4D97-AF65-F5344CB8AC3E}">
        <p14:creationId xmlns:p14="http://schemas.microsoft.com/office/powerpoint/2010/main" val="65285154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953000"/>
          </a:xfrm>
        </p:spPr>
        <p:txBody>
          <a:bodyPr>
            <a:normAutofit fontScale="40000" lnSpcReduction="20000"/>
          </a:bodyPr>
          <a:lstStyle/>
          <a:p>
            <a:pPr marL="685800" indent="-685800" algn="l">
              <a:buClr>
                <a:srgbClr val="FF0000"/>
              </a:buClr>
              <a:buFont typeface="Arial" pitchFamily="34" charset="0"/>
              <a:buChar char="•"/>
            </a:pPr>
            <a:endParaRPr lang="en-US" sz="5100" dirty="0" smtClean="0"/>
          </a:p>
          <a:p>
            <a:pPr marL="685800" indent="-685800" algn="l">
              <a:buClr>
                <a:srgbClr val="FF0000"/>
              </a:buClr>
              <a:buFont typeface="Arial" pitchFamily="34" charset="0"/>
              <a:buChar char="•"/>
            </a:pPr>
            <a:endParaRPr lang="en-US" sz="5100" dirty="0"/>
          </a:p>
          <a:p>
            <a:pPr marL="685800" indent="-685800" algn="l">
              <a:buClr>
                <a:srgbClr val="FF0000"/>
              </a:buClr>
              <a:buFont typeface="Arial" pitchFamily="34" charset="0"/>
              <a:buChar char="•"/>
            </a:pPr>
            <a:r>
              <a:rPr lang="en-US" sz="5100" dirty="0" smtClean="0"/>
              <a:t>The digital jewelry display, for instance, every alphabet and number system has found representation within the electronics realm and 'dot-matrix' (a matrix of single LEDs) is used to display Chinese and Japanese and other character sets, as can the alternative display for LCDs (liquid-crystal-displays) also be used, as often found in watches.</a:t>
            </a:r>
          </a:p>
          <a:p>
            <a:pPr marL="685800" indent="-685800" algn="l">
              <a:buClr>
                <a:srgbClr val="FF0000"/>
              </a:buClr>
              <a:buFont typeface="Arial" pitchFamily="34" charset="0"/>
              <a:buChar char="•"/>
            </a:pPr>
            <a:r>
              <a:rPr lang="en-US" sz="5100" dirty="0" smtClean="0"/>
              <a:t>Digital Jewelry can be made in many different sizes and shapes with a variety of materials ranging from plastic and metal to rubber and glass.</a:t>
            </a:r>
          </a:p>
          <a:p>
            <a:pPr marL="685800" indent="-685800" algn="l">
              <a:buClr>
                <a:srgbClr val="FF0000"/>
              </a:buClr>
              <a:buFont typeface="Arial" pitchFamily="34" charset="0"/>
              <a:buChar char="•"/>
            </a:pPr>
            <a:r>
              <a:rPr lang="en-US" sz="5100" dirty="0" smtClean="0"/>
              <a:t> They utilize electromagnetic properties and electronics to display information through a screen or display of some kind. </a:t>
            </a:r>
          </a:p>
          <a:p>
            <a:pPr marL="685800" indent="-685800" algn="l">
              <a:buClr>
                <a:srgbClr val="FF0000"/>
              </a:buClr>
              <a:buFont typeface="Arial" pitchFamily="34" charset="0"/>
              <a:buChar char="•"/>
            </a:pPr>
            <a:r>
              <a:rPr lang="en-US" sz="5100" dirty="0" smtClean="0"/>
              <a:t>This could range from LED 7-segment, 16-segment, dot matrix, and other programmable LEDs devices to LCDs, OLEDs, and other displays, which are all driven by the self-contained jewellery devices themselves. </a:t>
            </a:r>
          </a:p>
          <a:p>
            <a:pPr marL="0" indent="0">
              <a:buNone/>
            </a:pPr>
            <a:r>
              <a:rPr lang="en-US" dirty="0" smtClean="0"/>
              <a:t>                                          		</a:t>
            </a:r>
          </a:p>
          <a:p>
            <a:endParaRPr lang="en-US" dirty="0"/>
          </a:p>
        </p:txBody>
      </p:sp>
      <p:sp>
        <p:nvSpPr>
          <p:cNvPr id="2" name="Title 1"/>
          <p:cNvSpPr>
            <a:spLocks noGrp="1"/>
          </p:cNvSpPr>
          <p:nvPr>
            <p:ph type="title"/>
          </p:nvPr>
        </p:nvSpPr>
        <p:spPr/>
        <p:txBody>
          <a:bodyPr/>
          <a:lstStyle/>
          <a:p>
            <a:r>
              <a:rPr lang="en-US" dirty="0" smtClean="0"/>
              <a:t> DISPLAY TECHNOLOGIES</a:t>
            </a:r>
            <a:endParaRPr lang="en-US" dirty="0"/>
          </a:p>
        </p:txBody>
      </p:sp>
    </p:spTree>
    <p:extLst>
      <p:ext uri="{BB962C8B-B14F-4D97-AF65-F5344CB8AC3E}">
        <p14:creationId xmlns:p14="http://schemas.microsoft.com/office/powerpoint/2010/main" val="822261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447800" y="2667000"/>
            <a:ext cx="6477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4600" y="914400"/>
            <a:ext cx="4114800" cy="990600"/>
          </a:xfrm>
        </p:spPr>
        <p:txBody>
          <a:bodyPr>
            <a:noAutofit/>
          </a:bodyPr>
          <a:lstStyle/>
          <a:p>
            <a:r>
              <a:rPr lang="en-US" sz="2000" dirty="0" smtClean="0"/>
              <a:t>ALPHANUMERIC OR GRAPHIC DISPLAY TYPES</a:t>
            </a:r>
            <a:endParaRPr lang="en-US" sz="2000" dirty="0"/>
          </a:p>
        </p:txBody>
      </p:sp>
    </p:spTree>
    <p:extLst>
      <p:ext uri="{BB962C8B-B14F-4D97-AF65-F5344CB8AC3E}">
        <p14:creationId xmlns:p14="http://schemas.microsoft.com/office/powerpoint/2010/main" val="23553974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Complete HIOX necklace showing all 26 letters of the Roman alphabet extended in 4-dimensional space-time.</a:t>
            </a:r>
            <a:endParaRPr lang="en-US" sz="2400" dirty="0"/>
          </a:p>
        </p:txBody>
      </p:sp>
      <p:sp>
        <p:nvSpPr>
          <p:cNvPr id="2" name="Title 1"/>
          <p:cNvSpPr>
            <a:spLocks noGrp="1"/>
          </p:cNvSpPr>
          <p:nvPr>
            <p:ph type="title"/>
          </p:nvPr>
        </p:nvSpPr>
        <p:spPr>
          <a:xfrm>
            <a:off x="2514600" y="838200"/>
            <a:ext cx="4114800" cy="838200"/>
          </a:xfrm>
        </p:spPr>
        <p:txBody>
          <a:bodyPr>
            <a:normAutofit/>
          </a:bodyPr>
          <a:lstStyle/>
          <a:p>
            <a:r>
              <a:rPr lang="en-US" sz="2000" dirty="0" smtClean="0"/>
              <a:t>PROTOTYPES OF DIGITAL JEWELLERY</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67" y="3124200"/>
            <a:ext cx="6934200" cy="342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92941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133600" y="2667000"/>
            <a:ext cx="5181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JAVA RING</a:t>
            </a:r>
            <a:endParaRPr lang="en-US" dirty="0"/>
          </a:p>
        </p:txBody>
      </p:sp>
    </p:spTree>
    <p:extLst>
      <p:ext uri="{BB962C8B-B14F-4D97-AF65-F5344CB8AC3E}">
        <p14:creationId xmlns:p14="http://schemas.microsoft.com/office/powerpoint/2010/main" val="382525943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1000"/>
                                        <p:tgtEl>
                                          <p:spTgt spid="7170"/>
                                        </p:tgtEl>
                                      </p:cBhvr>
                                    </p:animEffect>
                                    <p:anim calcmode="lin" valueType="num">
                                      <p:cBhvr>
                                        <p:cTn id="26" dur="1000" fill="hold"/>
                                        <p:tgtEl>
                                          <p:spTgt spid="7170"/>
                                        </p:tgtEl>
                                        <p:attrNameLst>
                                          <p:attrName>ppt_x</p:attrName>
                                        </p:attrNameLst>
                                      </p:cBhvr>
                                      <p:tavLst>
                                        <p:tav tm="0">
                                          <p:val>
                                            <p:strVal val="#ppt_x"/>
                                          </p:val>
                                        </p:tav>
                                        <p:tav tm="100000">
                                          <p:val>
                                            <p:strVal val="#ppt_x"/>
                                          </p:val>
                                        </p:tav>
                                      </p:tavLst>
                                    </p:anim>
                                    <p:anim calcmode="lin" valueType="num">
                                      <p:cBhvr>
                                        <p:cTn id="27"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47800"/>
            <a:ext cx="8229600" cy="4953000"/>
          </a:xfrm>
        </p:spPr>
        <p:txBody>
          <a:bodyPr>
            <a:normAutofit/>
          </a:bodyPr>
          <a:lstStyle/>
          <a:p>
            <a:endParaRPr lang="en-US" sz="2400" dirty="0" smtClean="0"/>
          </a:p>
          <a:p>
            <a:endParaRPr lang="en-US" sz="2400" dirty="0"/>
          </a:p>
          <a:p>
            <a:pPr marL="342900" indent="-342900" algn="l">
              <a:buClr>
                <a:srgbClr val="FF0000"/>
              </a:buClr>
              <a:buFont typeface="Arial" pitchFamily="34" charset="0"/>
              <a:buChar char="•"/>
            </a:pPr>
            <a:r>
              <a:rPr lang="en-US" sz="2400" dirty="0" smtClean="0"/>
              <a:t>It seems that everything we access today is under lock and key. </a:t>
            </a:r>
          </a:p>
          <a:p>
            <a:pPr marL="342900" indent="-342900" algn="l">
              <a:buClr>
                <a:srgbClr val="FF0000"/>
              </a:buClr>
              <a:buFont typeface="Arial" pitchFamily="34" charset="0"/>
              <a:buChar char="•"/>
            </a:pPr>
            <a:r>
              <a:rPr lang="en-US" sz="2400" dirty="0" smtClean="0"/>
              <a:t>Even the devices we use are protected by passwords.</a:t>
            </a:r>
          </a:p>
          <a:p>
            <a:pPr marL="342900" indent="-342900" algn="l">
              <a:buClr>
                <a:srgbClr val="FF0000"/>
              </a:buClr>
              <a:buFont typeface="Arial" pitchFamily="34" charset="0"/>
              <a:buChar char="•"/>
            </a:pPr>
            <a:r>
              <a:rPr lang="en-US" sz="2400" dirty="0" smtClean="0"/>
              <a:t> It can be frustrating trying to keep with all of the passwords and keys needed to access any door or computer program.</a:t>
            </a:r>
          </a:p>
          <a:p>
            <a:pPr marL="342900" indent="-342900" algn="l">
              <a:buClr>
                <a:srgbClr val="FF0000"/>
              </a:buClr>
              <a:buFont typeface="Arial" pitchFamily="34" charset="0"/>
              <a:buChar char="•"/>
            </a:pPr>
            <a:r>
              <a:rPr lang="en-US" sz="2400" dirty="0" smtClean="0"/>
              <a:t> Dallas Semiconductor is developing a new Java-based, computerized ring that will automatically unlock doors and log on to computers. </a:t>
            </a:r>
            <a:endParaRPr lang="en-US" sz="2400" dirty="0"/>
          </a:p>
        </p:txBody>
      </p:sp>
      <p:sp>
        <p:nvSpPr>
          <p:cNvPr id="2" name="Title 1"/>
          <p:cNvSpPr>
            <a:spLocks noGrp="1"/>
          </p:cNvSpPr>
          <p:nvPr>
            <p:ph type="title"/>
          </p:nvPr>
        </p:nvSpPr>
        <p:spPr/>
        <p:txBody>
          <a:bodyPr/>
          <a:lstStyle/>
          <a:p>
            <a:r>
              <a:rPr lang="en-US" dirty="0" smtClean="0"/>
              <a:t>THE JAVA RING</a:t>
            </a:r>
            <a:endParaRPr lang="en-US" dirty="0"/>
          </a:p>
        </p:txBody>
      </p:sp>
    </p:spTree>
    <p:extLst>
      <p:ext uri="{BB962C8B-B14F-4D97-AF65-F5344CB8AC3E}">
        <p14:creationId xmlns:p14="http://schemas.microsoft.com/office/powerpoint/2010/main" val="356995808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smtClean="0"/>
          </a:p>
          <a:p>
            <a:endParaRPr lang="en-US" dirty="0"/>
          </a:p>
          <a:p>
            <a:pPr marL="342900" indent="-342900" algn="l">
              <a:buClr>
                <a:srgbClr val="FF0000"/>
              </a:buClr>
              <a:buFont typeface="Arial" pitchFamily="34" charset="0"/>
              <a:buChar char="•"/>
            </a:pPr>
            <a:r>
              <a:rPr lang="en-US" sz="2400" dirty="0" smtClean="0"/>
              <a:t>Runs Java better </a:t>
            </a:r>
          </a:p>
          <a:p>
            <a:pPr marL="342900" indent="-342900" algn="l">
              <a:buClr>
                <a:srgbClr val="FF0000"/>
              </a:buClr>
              <a:buFont typeface="Arial" pitchFamily="34" charset="0"/>
              <a:buChar char="•"/>
            </a:pPr>
            <a:r>
              <a:rPr lang="en-US" sz="2400" dirty="0" smtClean="0"/>
              <a:t>Careful attention to physical security</a:t>
            </a:r>
          </a:p>
          <a:p>
            <a:pPr marL="342900" indent="-342900" algn="l">
              <a:buClr>
                <a:srgbClr val="FF0000"/>
              </a:buClr>
              <a:buFont typeface="Arial" pitchFamily="34" charset="0"/>
              <a:buChar char="•"/>
            </a:pPr>
            <a:r>
              <a:rPr lang="en-US" sz="2400" dirty="0" smtClean="0"/>
              <a:t>Durability to stand up to everyday use </a:t>
            </a:r>
          </a:p>
          <a:p>
            <a:pPr marL="342900" indent="-342900" algn="l">
              <a:buClr>
                <a:srgbClr val="FF0000"/>
              </a:buClr>
              <a:buFont typeface="Arial" pitchFamily="34" charset="0"/>
              <a:buChar char="•"/>
            </a:pPr>
            <a:r>
              <a:rPr lang="en-US" sz="2400" dirty="0" smtClean="0"/>
              <a:t>High memory capacity (up to 134K bytes)</a:t>
            </a:r>
            <a:endParaRPr lang="en-US" sz="2400" dirty="0"/>
          </a:p>
        </p:txBody>
      </p:sp>
      <p:sp>
        <p:nvSpPr>
          <p:cNvPr id="2" name="Title 1"/>
          <p:cNvSpPr>
            <a:spLocks noGrp="1"/>
          </p:cNvSpPr>
          <p:nvPr>
            <p:ph type="title"/>
          </p:nvPr>
        </p:nvSpPr>
        <p:spPr/>
        <p:txBody>
          <a:bodyPr>
            <a:normAutofit/>
          </a:bodyPr>
          <a:lstStyle/>
          <a:p>
            <a:r>
              <a:rPr lang="en-US" sz="2000" dirty="0" smtClean="0"/>
              <a:t>HIGHLIGHTS OF JAVA RING</a:t>
            </a:r>
            <a:endParaRPr lang="en-US" sz="2000" dirty="0"/>
          </a:p>
        </p:txBody>
      </p:sp>
    </p:spTree>
    <p:extLst>
      <p:ext uri="{BB962C8B-B14F-4D97-AF65-F5344CB8AC3E}">
        <p14:creationId xmlns:p14="http://schemas.microsoft.com/office/powerpoint/2010/main" val="400544064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981200"/>
            <a:ext cx="8229600" cy="4075176"/>
          </a:xfrm>
        </p:spPr>
        <p:txBody>
          <a:bodyPr/>
          <a:lstStyle/>
          <a:p>
            <a:endParaRPr lang="en-US" dirty="0" smtClean="0"/>
          </a:p>
          <a:p>
            <a:endParaRPr lang="en-US" dirty="0"/>
          </a:p>
          <a:p>
            <a:pPr algn="l"/>
            <a:r>
              <a:rPr lang="en-US" dirty="0" smtClean="0"/>
              <a:t>1) INTRODUCTION</a:t>
            </a:r>
          </a:p>
          <a:p>
            <a:pPr algn="l"/>
            <a:r>
              <a:rPr lang="en-US" dirty="0" smtClean="0"/>
              <a:t>2) WHAT IS DIGITAL JEWELLERY</a:t>
            </a:r>
          </a:p>
          <a:p>
            <a:pPr algn="l"/>
            <a:r>
              <a:rPr lang="en-US" dirty="0" smtClean="0"/>
              <a:t>3) DIGITAL JEWELLERY AND ITS  COMPONENTS</a:t>
            </a:r>
          </a:p>
          <a:p>
            <a:pPr algn="l"/>
            <a:r>
              <a:rPr lang="en-US" dirty="0" smtClean="0"/>
              <a:t>4) DISPLAY TECHNOLOGIES</a:t>
            </a:r>
          </a:p>
          <a:p>
            <a:pPr algn="l"/>
            <a:r>
              <a:rPr lang="en-US" dirty="0" smtClean="0"/>
              <a:t>5) THE JAVA RING</a:t>
            </a:r>
          </a:p>
          <a:p>
            <a:pPr algn="l"/>
            <a:r>
              <a:rPr lang="en-US" dirty="0" smtClean="0"/>
              <a:t>6) CONCLUSION</a:t>
            </a:r>
            <a:endParaRPr lang="en-US" dirty="0"/>
          </a:p>
        </p:txBody>
      </p:sp>
      <p:sp>
        <p:nvSpPr>
          <p:cNvPr id="2" name="Title 1"/>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19568924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endParaRPr lang="en-US" sz="2400" dirty="0" smtClean="0"/>
          </a:p>
          <a:p>
            <a:pPr marL="342900" indent="-342900" algn="l">
              <a:buClr>
                <a:srgbClr val="FF0000"/>
              </a:buClr>
              <a:buFont typeface="Arial" pitchFamily="34" charset="0"/>
              <a:buChar char="•"/>
            </a:pPr>
            <a:r>
              <a:rPr lang="en-US" sz="2400" dirty="0" smtClean="0"/>
              <a:t> The basic idea behind the digital jewelry concept is to have the convenience of wireless, wearable computers while remaining fashionably sound. </a:t>
            </a:r>
          </a:p>
          <a:p>
            <a:pPr marL="342900" indent="-342900" algn="l">
              <a:buClr>
                <a:srgbClr val="FF0000"/>
              </a:buClr>
              <a:buFont typeface="Arial" pitchFamily="34" charset="0"/>
              <a:buChar char="•"/>
            </a:pPr>
            <a:r>
              <a:rPr lang="en-US" sz="2400" dirty="0" smtClean="0"/>
              <a:t>It is hoped to be marketable soon, however, several bugs remain. </a:t>
            </a:r>
          </a:p>
          <a:p>
            <a:pPr marL="342900" indent="-342900" algn="l">
              <a:buClr>
                <a:srgbClr val="FF0000"/>
              </a:buClr>
              <a:buFont typeface="Arial" pitchFamily="34" charset="0"/>
              <a:buChar char="•"/>
            </a:pPr>
            <a:r>
              <a:rPr lang="en-US" sz="2400" dirty="0" smtClean="0"/>
              <a:t>Charging capabilities and cost are just a sample of the problems that lurk. </a:t>
            </a:r>
            <a:endParaRPr lang="en-US" sz="2400" dirty="0"/>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2735850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5065877"/>
          </a:xfrm>
        </p:spPr>
        <p:txBody>
          <a:bodyPr>
            <a:normAutofit/>
          </a:bodyPr>
          <a:lstStyle/>
          <a:p>
            <a:endParaRPr lang="en-US" sz="2000" dirty="0" smtClean="0"/>
          </a:p>
          <a:p>
            <a:pPr marL="342900" indent="-342900" algn="l">
              <a:buClr>
                <a:srgbClr val="FF0000"/>
              </a:buClr>
              <a:buFont typeface="Arial" pitchFamily="34" charset="0"/>
              <a:buChar char="•"/>
            </a:pPr>
            <a:r>
              <a:rPr lang="en-US" sz="2000" dirty="0" smtClean="0"/>
              <a:t>Mobile computing is beginning to break the chains that tie us to our desks, but many of today's mobile devices can still be a bit awkward to carry around. </a:t>
            </a:r>
          </a:p>
          <a:p>
            <a:pPr marL="342900" indent="-342900" algn="l">
              <a:buClr>
                <a:srgbClr val="FF0000"/>
              </a:buClr>
              <a:buFont typeface="Arial" pitchFamily="34" charset="0"/>
              <a:buChar char="•"/>
            </a:pPr>
            <a:r>
              <a:rPr lang="en-US" sz="2000" dirty="0" smtClean="0"/>
              <a:t>In the next age of computing, there will be an explosion of computer parts across our bodies, rather than across our desktops.</a:t>
            </a:r>
          </a:p>
          <a:p>
            <a:pPr marL="342900" indent="-342900" algn="l">
              <a:buClr>
                <a:srgbClr val="FF0000"/>
              </a:buClr>
              <a:buFont typeface="Arial" pitchFamily="34" charset="0"/>
              <a:buChar char="•"/>
            </a:pPr>
            <a:r>
              <a:rPr lang="en-US" sz="2000" dirty="0" smtClean="0"/>
              <a:t>Basically, jewellery adorns the body, and has very little practical purpose. </a:t>
            </a:r>
          </a:p>
          <a:p>
            <a:pPr algn="l"/>
            <a:endParaRPr lang="en-US" sz="2400"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91000"/>
            <a:ext cx="4800600" cy="257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38863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876800"/>
          </a:xfrm>
        </p:spPr>
        <p:txBody>
          <a:bodyPr>
            <a:normAutofit/>
          </a:bodyPr>
          <a:lstStyle/>
          <a:p>
            <a:pPr marL="342900" indent="-342900" algn="l">
              <a:buClr>
                <a:srgbClr val="FF0000"/>
              </a:buClr>
              <a:buFont typeface="Arial" pitchFamily="34" charset="0"/>
              <a:buChar char="•"/>
            </a:pPr>
            <a:r>
              <a:rPr lang="en-US" sz="2400" dirty="0" smtClean="0"/>
              <a:t>The latest computer craze has been to be able to wear wireless computers. </a:t>
            </a:r>
          </a:p>
          <a:p>
            <a:pPr marL="342900" indent="-342900" algn="l">
              <a:buClr>
                <a:srgbClr val="FF0000"/>
              </a:buClr>
              <a:buFont typeface="Arial" pitchFamily="34" charset="0"/>
              <a:buChar char="•"/>
            </a:pPr>
            <a:r>
              <a:rPr lang="en-US" sz="2400" dirty="0" smtClean="0"/>
              <a:t>The Computer Fashion Wave, "Digital Jewellery" looks to be the next sizzling fashion trend of the technological wave. </a:t>
            </a:r>
          </a:p>
          <a:p>
            <a:endParaRPr lang="en-US" sz="3400" dirty="0" smtClean="0"/>
          </a:p>
          <a:p>
            <a:endParaRPr lang="en-US" sz="3400" dirty="0" smtClean="0"/>
          </a:p>
          <a:p>
            <a:endParaRPr lang="en-US" dirty="0"/>
          </a:p>
        </p:txBody>
      </p:sp>
      <p:sp>
        <p:nvSpPr>
          <p:cNvPr id="2" name="Title 1"/>
          <p:cNvSpPr>
            <a:spLocks noGrp="1"/>
          </p:cNvSpPr>
          <p:nvPr>
            <p:ph type="title"/>
          </p:nvPr>
        </p:nvSpPr>
        <p:spPr>
          <a:xfrm>
            <a:off x="457200" y="274638"/>
            <a:ext cx="8229600" cy="1020762"/>
          </a:xfrm>
        </p:spPr>
        <p:txBody>
          <a:bodyPr/>
          <a:lstStyle/>
          <a:p>
            <a:r>
              <a:rPr lang="en-US" dirty="0" smtClean="0"/>
              <a:t>INTRODUCTION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38100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9026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endParaRPr lang="en-US" dirty="0" smtClean="0"/>
          </a:p>
          <a:p>
            <a:pPr marL="342900" indent="-342900" algn="l">
              <a:buClr>
                <a:srgbClr val="FF0000"/>
              </a:buClr>
              <a:buFont typeface="Arial" pitchFamily="34" charset="0"/>
              <a:buChar char="•"/>
            </a:pPr>
            <a:r>
              <a:rPr lang="en-US" sz="2400" dirty="0" smtClean="0"/>
              <a:t>The combination of shrinking computer devices and increasing computer power has allowed several companies to begin producing fashion jewellery with embedded intelligence. </a:t>
            </a:r>
          </a:p>
          <a:p>
            <a:pPr marL="342900" indent="-342900" algn="l">
              <a:buClr>
                <a:srgbClr val="FF0000"/>
              </a:buClr>
              <a:buFont typeface="Arial" pitchFamily="34" charset="0"/>
              <a:buChar char="•"/>
            </a:pPr>
            <a:r>
              <a:rPr lang="en-US" sz="2400" dirty="0" smtClean="0"/>
              <a:t>The whole concept behind this is to be able to communicate to others by means of wireless appliances. The other key factor of this concept market is to stay fashionable at the same time.</a:t>
            </a:r>
          </a:p>
          <a:p>
            <a:pPr marL="342900" indent="-342900" algn="l">
              <a:buClr>
                <a:srgbClr val="FF0000"/>
              </a:buClr>
              <a:buFont typeface="Arial" pitchFamily="34" charset="0"/>
              <a:buChar char="•"/>
            </a:pPr>
            <a:r>
              <a:rPr lang="en-US" sz="2400" dirty="0" smtClean="0"/>
              <a:t>By the end of the decade, we could be wearing our computers instead of sitting in front of them.</a:t>
            </a:r>
          </a:p>
          <a:p>
            <a:endParaRPr lang="en-US" dirty="0" smtClean="0"/>
          </a:p>
          <a:p>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7460345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229600" cy="4648200"/>
          </a:xfrm>
        </p:spPr>
        <p:txBody>
          <a:bodyPr>
            <a:normAutofit fontScale="92500"/>
          </a:bodyPr>
          <a:lstStyle/>
          <a:p>
            <a:endParaRPr lang="en-US" dirty="0" smtClean="0"/>
          </a:p>
          <a:p>
            <a:pPr marL="342900" indent="-342900" algn="l">
              <a:buClr>
                <a:srgbClr val="FF0000"/>
              </a:buClr>
              <a:buFont typeface="Arial" pitchFamily="34" charset="0"/>
              <a:buChar char="•"/>
            </a:pPr>
            <a:r>
              <a:rPr lang="en-US" dirty="0" smtClean="0"/>
              <a:t> </a:t>
            </a:r>
            <a:r>
              <a:rPr lang="en-US" sz="2400" dirty="0" smtClean="0"/>
              <a:t>Digital jewelry is the fashion jewelry with embedded intelligence.</a:t>
            </a:r>
          </a:p>
          <a:p>
            <a:pPr marL="342900" indent="-342900" algn="l">
              <a:buClr>
                <a:srgbClr val="FF0000"/>
              </a:buClr>
              <a:buFont typeface="Arial" pitchFamily="34" charset="0"/>
              <a:buChar char="•"/>
            </a:pPr>
            <a:r>
              <a:rPr lang="en-US" sz="2400" dirty="0" smtClean="0"/>
              <a:t>“Digital jewelry” can help you solve problems like forgotten passwords and security badges. </a:t>
            </a:r>
          </a:p>
          <a:p>
            <a:pPr marL="342900" indent="-342900" algn="l">
              <a:buClr>
                <a:srgbClr val="FF0000"/>
              </a:buClr>
              <a:buFont typeface="Arial" pitchFamily="34" charset="0"/>
              <a:buChar char="•"/>
            </a:pPr>
            <a:r>
              <a:rPr lang="en-US" sz="2400" dirty="0" smtClean="0"/>
              <a:t>“Digital jewelry” is a nascent catchphrase for wearable ID devices that contain personal information like passwords, identification, and account information. </a:t>
            </a:r>
          </a:p>
          <a:p>
            <a:pPr marL="342900" indent="-342900" algn="l">
              <a:buClr>
                <a:srgbClr val="FF0000"/>
              </a:buClr>
              <a:buFont typeface="Arial" pitchFamily="34" charset="0"/>
              <a:buChar char="•"/>
            </a:pPr>
            <a:r>
              <a:rPr lang="en-US" sz="2400" dirty="0" smtClean="0"/>
              <a:t>They have the potential to be all-in-one replacements for your driver’s license, key chain, business cards, credit cards, health insurance card, corporate security badge, and loose cash. </a:t>
            </a:r>
          </a:p>
          <a:p>
            <a:pPr marL="342900" indent="-342900" algn="l">
              <a:buClr>
                <a:srgbClr val="FF0000"/>
              </a:buClr>
              <a:buFont typeface="Arial" pitchFamily="34" charset="0"/>
              <a:buChar char="•"/>
            </a:pPr>
            <a:r>
              <a:rPr lang="en-US" sz="2400" dirty="0" smtClean="0"/>
              <a:t>They can also solve a common dilemma of today’s wired world – the forgotten password. </a:t>
            </a:r>
          </a:p>
          <a:p>
            <a:endParaRPr lang="en-US" dirty="0"/>
          </a:p>
        </p:txBody>
      </p:sp>
      <p:sp>
        <p:nvSpPr>
          <p:cNvPr id="2" name="Title 1"/>
          <p:cNvSpPr>
            <a:spLocks noGrp="1"/>
          </p:cNvSpPr>
          <p:nvPr>
            <p:ph type="title"/>
          </p:nvPr>
        </p:nvSpPr>
        <p:spPr/>
        <p:txBody>
          <a:bodyPr>
            <a:normAutofit/>
          </a:bodyPr>
          <a:lstStyle/>
          <a:p>
            <a:r>
              <a:rPr lang="en-US" dirty="0" smtClean="0"/>
              <a:t>. WHAT IS DIGITAL JEWELLERY? </a:t>
            </a:r>
            <a:endParaRPr lang="en-US" dirty="0"/>
          </a:p>
        </p:txBody>
      </p:sp>
    </p:spTree>
    <p:extLst>
      <p:ext uri="{BB962C8B-B14F-4D97-AF65-F5344CB8AC3E}">
        <p14:creationId xmlns:p14="http://schemas.microsoft.com/office/powerpoint/2010/main" val="5496069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342900" indent="-342900" algn="l">
              <a:buClr>
                <a:srgbClr val="FF0000"/>
              </a:buClr>
              <a:buFont typeface="Arial" pitchFamily="34" charset="0"/>
              <a:buChar char="•"/>
            </a:pPr>
            <a:r>
              <a:rPr lang="en-US" sz="2400" dirty="0" smtClean="0"/>
              <a:t>Soon, cell phones will take a totally new form, appearing to have no form at all.</a:t>
            </a:r>
          </a:p>
          <a:p>
            <a:pPr marL="342900" indent="-342900" algn="l">
              <a:buClr>
                <a:srgbClr val="FF0000"/>
              </a:buClr>
              <a:buFont typeface="Arial" pitchFamily="34" charset="0"/>
              <a:buChar char="•"/>
            </a:pPr>
            <a:r>
              <a:rPr lang="en-US" sz="2400" dirty="0" smtClean="0"/>
              <a:t> Instead of one single device, cell phones will be broken up into their basic components and packaged as various pieces of digital jewellery.</a:t>
            </a:r>
          </a:p>
          <a:p>
            <a:pPr marL="342900" indent="-342900" algn="l">
              <a:buClr>
                <a:srgbClr val="FF0000"/>
              </a:buClr>
              <a:buFont typeface="Arial" pitchFamily="34" charset="0"/>
              <a:buChar char="•"/>
            </a:pPr>
            <a:r>
              <a:rPr lang="en-US" sz="2400" dirty="0" smtClean="0"/>
              <a:t> Each piece of jewellery will contain a fraction of the components found in a conventional mobile phone. </a:t>
            </a:r>
          </a:p>
          <a:p>
            <a:pPr marL="342900" indent="-342900" algn="l">
              <a:buClr>
                <a:srgbClr val="FF0000"/>
              </a:buClr>
              <a:buFont typeface="Arial" pitchFamily="34" charset="0"/>
              <a:buChar char="•"/>
            </a:pPr>
            <a:r>
              <a:rPr lang="en-US" sz="2400" dirty="0" smtClean="0"/>
              <a:t>IBM has developed a prototype of a cell phone that consists of several pieces of digital jewellery that will work together wirelessly, possibly with Blue tooth wireless technology</a:t>
            </a:r>
            <a:endParaRPr lang="en-US" sz="2400" dirty="0"/>
          </a:p>
        </p:txBody>
      </p:sp>
      <p:sp>
        <p:nvSpPr>
          <p:cNvPr id="2" name="Title 1"/>
          <p:cNvSpPr>
            <a:spLocks noGrp="1"/>
          </p:cNvSpPr>
          <p:nvPr>
            <p:ph type="title"/>
          </p:nvPr>
        </p:nvSpPr>
        <p:spPr/>
        <p:txBody>
          <a:bodyPr>
            <a:noAutofit/>
          </a:bodyPr>
          <a:lstStyle/>
          <a:p>
            <a:r>
              <a:rPr lang="en-US" sz="2000" dirty="0" smtClean="0"/>
              <a:t>DIGITAL JEWELLERY AND ITS     COMPONENTS</a:t>
            </a:r>
            <a:endParaRPr lang="en-US" sz="2000" dirty="0"/>
          </a:p>
        </p:txBody>
      </p:sp>
    </p:spTree>
    <p:extLst>
      <p:ext uri="{BB962C8B-B14F-4D97-AF65-F5344CB8AC3E}">
        <p14:creationId xmlns:p14="http://schemas.microsoft.com/office/powerpoint/2010/main" val="363334813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marL="457200" indent="-457200" algn="l">
              <a:buClr>
                <a:srgbClr val="FF0000"/>
              </a:buClr>
              <a:buFont typeface="Arial" pitchFamily="34" charset="0"/>
              <a:buChar char="•"/>
            </a:pPr>
            <a:r>
              <a:rPr lang="en-US" sz="2600" dirty="0" smtClean="0"/>
              <a:t>Here are the pieces of computerized-jewelry phone and their functions</a:t>
            </a:r>
            <a:r>
              <a:rPr lang="en-US" dirty="0" smtClean="0"/>
              <a:t>: </a:t>
            </a:r>
          </a:p>
          <a:p>
            <a:pPr marL="457200" indent="-457200" algn="l">
              <a:buClr>
                <a:srgbClr val="FF0000"/>
              </a:buClr>
              <a:buFont typeface="Arial" pitchFamily="34" charset="0"/>
              <a:buChar char="•"/>
            </a:pPr>
            <a:r>
              <a:rPr lang="en-US" sz="3400" dirty="0" smtClean="0">
                <a:solidFill>
                  <a:srgbClr val="FF0000"/>
                </a:solidFill>
              </a:rPr>
              <a:t>Earrings</a:t>
            </a:r>
            <a:r>
              <a:rPr lang="en-US" dirty="0" smtClean="0"/>
              <a:t> - </a:t>
            </a:r>
            <a:r>
              <a:rPr lang="en-US" sz="2600" dirty="0" smtClean="0"/>
              <a:t>Speakers embedded into these earrings will be the phone's receiver. </a:t>
            </a:r>
          </a:p>
          <a:p>
            <a:pPr marL="457200" indent="-457200" algn="l">
              <a:buClr>
                <a:srgbClr val="FF0000"/>
              </a:buClr>
              <a:buFont typeface="Arial" pitchFamily="34" charset="0"/>
              <a:buChar char="•"/>
            </a:pPr>
            <a:r>
              <a:rPr lang="en-US" sz="3400" dirty="0" smtClean="0">
                <a:solidFill>
                  <a:srgbClr val="FF0000"/>
                </a:solidFill>
              </a:rPr>
              <a:t>Necklace</a:t>
            </a:r>
            <a:r>
              <a:rPr lang="en-US" dirty="0" smtClean="0"/>
              <a:t> </a:t>
            </a:r>
            <a:r>
              <a:rPr lang="en-US" sz="2600" dirty="0" smtClean="0"/>
              <a:t>- Users will talk into the necklace's embedded microphone</a:t>
            </a:r>
            <a:r>
              <a:rPr lang="en-US" dirty="0" smtClean="0"/>
              <a:t>. </a:t>
            </a:r>
          </a:p>
          <a:p>
            <a:pPr marL="457200" indent="-457200" algn="l">
              <a:buClr>
                <a:srgbClr val="FF0000"/>
              </a:buClr>
              <a:buFont typeface="Arial" pitchFamily="34" charset="0"/>
              <a:buChar char="•"/>
            </a:pPr>
            <a:r>
              <a:rPr lang="en-US" sz="3400" dirty="0" smtClean="0">
                <a:solidFill>
                  <a:srgbClr val="FF0000"/>
                </a:solidFill>
              </a:rPr>
              <a:t>Ring</a:t>
            </a:r>
            <a:r>
              <a:rPr lang="en-US" dirty="0" smtClean="0"/>
              <a:t> - </a:t>
            </a:r>
            <a:r>
              <a:rPr lang="en-US" sz="2800" dirty="0" smtClean="0"/>
              <a:t>Perhaps the most interesting piece of the phone, this "magic decoder ring” is equipped with light-emitting diodes (LEDs) that flash to indicate an incoming call. It can also be programmed to flash different colors to identify a particular caller or indicate the importance of a call. </a:t>
            </a:r>
          </a:p>
          <a:p>
            <a:pPr marL="457200" indent="-457200" algn="l">
              <a:buClr>
                <a:srgbClr val="FF0000"/>
              </a:buClr>
              <a:buFont typeface="Arial" pitchFamily="34" charset="0"/>
              <a:buChar char="•"/>
            </a:pPr>
            <a:r>
              <a:rPr lang="en-US" sz="3400" dirty="0" smtClean="0">
                <a:solidFill>
                  <a:srgbClr val="FF0000"/>
                </a:solidFill>
              </a:rPr>
              <a:t>Bracelet</a:t>
            </a:r>
            <a:r>
              <a:rPr lang="en-US" dirty="0" smtClean="0"/>
              <a:t> - </a:t>
            </a:r>
            <a:r>
              <a:rPr lang="en-US" sz="2800" dirty="0" smtClean="0"/>
              <a:t>Equipped with a video graphics array (VGA) display, this wrist display could also be used as a caller identifier that flashes the name and phone number of the caller</a:t>
            </a:r>
            <a:r>
              <a:rPr lang="en-US" dirty="0" smtClean="0"/>
              <a:t>.</a:t>
            </a:r>
          </a:p>
          <a:p>
            <a:endParaRPr lang="en-US" dirty="0"/>
          </a:p>
        </p:txBody>
      </p:sp>
      <p:sp>
        <p:nvSpPr>
          <p:cNvPr id="2" name="Title 1"/>
          <p:cNvSpPr>
            <a:spLocks noGrp="1"/>
          </p:cNvSpPr>
          <p:nvPr>
            <p:ph type="title"/>
          </p:nvPr>
        </p:nvSpPr>
        <p:spPr/>
        <p:txBody>
          <a:bodyPr>
            <a:noAutofit/>
          </a:bodyPr>
          <a:lstStyle/>
          <a:p>
            <a:r>
              <a:rPr lang="en-US" sz="2000" dirty="0" smtClean="0"/>
              <a:t>DIGITAL JEWELLERY AND ITS     COMPONENTS</a:t>
            </a:r>
            <a:endParaRPr lang="en-US" sz="2000" dirty="0"/>
          </a:p>
        </p:txBody>
      </p:sp>
    </p:spTree>
    <p:extLst>
      <p:ext uri="{BB962C8B-B14F-4D97-AF65-F5344CB8AC3E}">
        <p14:creationId xmlns:p14="http://schemas.microsoft.com/office/powerpoint/2010/main" val="21975263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342900" indent="-342900" algn="l">
              <a:buClr>
                <a:srgbClr val="FF0000"/>
              </a:buClr>
              <a:buFont typeface="Arial" pitchFamily="34" charset="0"/>
              <a:buChar char="•"/>
            </a:pPr>
            <a:r>
              <a:rPr lang="en-US" sz="2400" dirty="0" smtClean="0"/>
              <a:t>With a jewellery phone, the keypad and dialing function could be integrated into the bracelet, or else dumped altogether -- it's likely that voice-recognition software will be used to make calls.               </a:t>
            </a:r>
          </a:p>
          <a:p>
            <a:pPr marL="342900" indent="-342900" algn="l">
              <a:buClr>
                <a:srgbClr val="FF0000"/>
              </a:buClr>
              <a:buFont typeface="Arial" pitchFamily="34" charset="0"/>
              <a:buChar char="•"/>
            </a:pPr>
            <a:r>
              <a:rPr lang="en-US" sz="2400" dirty="0" smtClean="0"/>
              <a:t>IBM's magic decoder rings will flash when you get a call.</a:t>
            </a:r>
          </a:p>
          <a:p>
            <a:pPr marL="342900" indent="-342900" algn="l">
              <a:buClr>
                <a:srgbClr val="FF0000"/>
              </a:buClr>
              <a:buFont typeface="Arial" pitchFamily="34" charset="0"/>
              <a:buChar char="•"/>
            </a:pPr>
            <a:r>
              <a:rPr lang="en-US" sz="2400" dirty="0" smtClean="0"/>
              <a:t>The same ring that flashes for phone calls could also inform you that e-mail is piling up in your inbox. This flashing alert could also indicate the urgency of the e-mail. </a:t>
            </a:r>
          </a:p>
          <a:p>
            <a:endParaRPr lang="en-US" dirty="0"/>
          </a:p>
        </p:txBody>
      </p:sp>
      <p:sp>
        <p:nvSpPr>
          <p:cNvPr id="2" name="Title 1"/>
          <p:cNvSpPr>
            <a:spLocks noGrp="1"/>
          </p:cNvSpPr>
          <p:nvPr>
            <p:ph type="title"/>
          </p:nvPr>
        </p:nvSpPr>
        <p:spPr/>
        <p:txBody>
          <a:bodyPr>
            <a:noAutofit/>
          </a:bodyPr>
          <a:lstStyle/>
          <a:p>
            <a:r>
              <a:rPr lang="en-US" sz="2800" dirty="0" smtClean="0"/>
              <a:t>IBM‘s MAGIC DECODER RINGS</a:t>
            </a:r>
            <a:endParaRPr lang="en-US" sz="2800" dirty="0"/>
          </a:p>
        </p:txBody>
      </p:sp>
    </p:spTree>
    <p:extLst>
      <p:ext uri="{BB962C8B-B14F-4D97-AF65-F5344CB8AC3E}">
        <p14:creationId xmlns:p14="http://schemas.microsoft.com/office/powerpoint/2010/main" val="387571618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219</TotalTime>
  <Words>1157</Words>
  <Application>Microsoft Office PowerPoint</Application>
  <PresentationFormat>On-screen Show (4:3)</PresentationFormat>
  <Paragraphs>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BlackTie</vt:lpstr>
      <vt:lpstr>DIGITAL JEWELLERY</vt:lpstr>
      <vt:lpstr>CONTENTS</vt:lpstr>
      <vt:lpstr>INTRODUCTION</vt:lpstr>
      <vt:lpstr>INTRODUCTION</vt:lpstr>
      <vt:lpstr>INTRODUCTION</vt:lpstr>
      <vt:lpstr>. WHAT IS DIGITAL JEWELLERY? </vt:lpstr>
      <vt:lpstr>DIGITAL JEWELLERY AND ITS     COMPONENTS</vt:lpstr>
      <vt:lpstr>DIGITAL JEWELLERY AND ITS     COMPONENTS</vt:lpstr>
      <vt:lpstr>IBM‘s MAGIC DECODER RINGS</vt:lpstr>
      <vt:lpstr>IBM‘s MAGIC DECODER RINGS</vt:lpstr>
      <vt:lpstr>IBM‘s MAGIC DECODER RINGS</vt:lpstr>
      <vt:lpstr>IBM‘s MAGIC DECODER RINGS</vt:lpstr>
      <vt:lpstr>Prototype bracelet display developed by IBM</vt:lpstr>
      <vt:lpstr> DISPLAY TECHNOLOGIES</vt:lpstr>
      <vt:lpstr>ALPHANUMERIC OR GRAPHIC DISPLAY TYPES</vt:lpstr>
      <vt:lpstr>PROTOTYPES OF DIGITAL JEWELLERY</vt:lpstr>
      <vt:lpstr>THE JAVA RING</vt:lpstr>
      <vt:lpstr>THE JAVA RING</vt:lpstr>
      <vt:lpstr>HIGHLIGHTS OF JAVA RING</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JEWELLERY MADE POSSIBLE USING WIRELESS COMMUNICATIONS </dc:title>
  <dc:creator>s</dc:creator>
  <cp:lastModifiedBy>s</cp:lastModifiedBy>
  <cp:revision>17</cp:revision>
  <dcterms:created xsi:type="dcterms:W3CDTF">2011-10-14T13:00:03Z</dcterms:created>
  <dcterms:modified xsi:type="dcterms:W3CDTF">2011-10-14T18:10:28Z</dcterms:modified>
</cp:coreProperties>
</file>